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99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23" r:id="rId19"/>
    <p:sldId id="266" r:id="rId20"/>
    <p:sldId id="327" r:id="rId21"/>
    <p:sldId id="344" r:id="rId22"/>
    <p:sldId id="345" r:id="rId23"/>
    <p:sldId id="342" r:id="rId24"/>
    <p:sldId id="343" r:id="rId25"/>
    <p:sldId id="272" r:id="rId26"/>
    <p:sldId id="273" r:id="rId27"/>
    <p:sldId id="274" r:id="rId28"/>
    <p:sldId id="275" r:id="rId29"/>
    <p:sldId id="276" r:id="rId30"/>
    <p:sldId id="367" r:id="rId31"/>
    <p:sldId id="328" r:id="rId32"/>
    <p:sldId id="277" r:id="rId33"/>
    <p:sldId id="278" r:id="rId34"/>
    <p:sldId id="329" r:id="rId35"/>
    <p:sldId id="279" r:id="rId36"/>
    <p:sldId id="280" r:id="rId37"/>
    <p:sldId id="330" r:id="rId38"/>
    <p:sldId id="334" r:id="rId39"/>
    <p:sldId id="281" r:id="rId40"/>
    <p:sldId id="282" r:id="rId41"/>
    <p:sldId id="346" r:id="rId42"/>
    <p:sldId id="283" r:id="rId43"/>
    <p:sldId id="331" r:id="rId44"/>
    <p:sldId id="284" r:id="rId45"/>
    <p:sldId id="285" r:id="rId46"/>
    <p:sldId id="360" r:id="rId47"/>
    <p:sldId id="361" r:id="rId48"/>
    <p:sldId id="364" r:id="rId49"/>
    <p:sldId id="362" r:id="rId50"/>
    <p:sldId id="363" r:id="rId51"/>
    <p:sldId id="365" r:id="rId52"/>
    <p:sldId id="368" r:id="rId53"/>
    <p:sldId id="349" r:id="rId54"/>
    <p:sldId id="366" r:id="rId55"/>
    <p:sldId id="286" r:id="rId56"/>
    <p:sldId id="287" r:id="rId57"/>
    <p:sldId id="288" r:id="rId58"/>
    <p:sldId id="289" r:id="rId59"/>
    <p:sldId id="290" r:id="rId60"/>
    <p:sldId id="351" r:id="rId61"/>
    <p:sldId id="291" r:id="rId62"/>
    <p:sldId id="292" r:id="rId63"/>
    <p:sldId id="293" r:id="rId64"/>
    <p:sldId id="294" r:id="rId65"/>
    <p:sldId id="352" r:id="rId66"/>
    <p:sldId id="295" r:id="rId67"/>
    <p:sldId id="296" r:id="rId68"/>
    <p:sldId id="353" r:id="rId69"/>
    <p:sldId id="297" r:id="rId70"/>
    <p:sldId id="298" r:id="rId71"/>
    <p:sldId id="299" r:id="rId72"/>
    <p:sldId id="354" r:id="rId73"/>
    <p:sldId id="300" r:id="rId74"/>
    <p:sldId id="336" r:id="rId75"/>
    <p:sldId id="301" r:id="rId76"/>
    <p:sldId id="355" r:id="rId77"/>
    <p:sldId id="302" r:id="rId78"/>
    <p:sldId id="303" r:id="rId79"/>
    <p:sldId id="356" r:id="rId80"/>
    <p:sldId id="304" r:id="rId81"/>
    <p:sldId id="305" r:id="rId82"/>
    <p:sldId id="357" r:id="rId83"/>
    <p:sldId id="306" r:id="rId84"/>
    <p:sldId id="307" r:id="rId85"/>
    <p:sldId id="308" r:id="rId86"/>
    <p:sldId id="309" r:id="rId87"/>
    <p:sldId id="358" r:id="rId88"/>
    <p:sldId id="337" r:id="rId89"/>
    <p:sldId id="310" r:id="rId90"/>
    <p:sldId id="311" r:id="rId91"/>
    <p:sldId id="312" r:id="rId92"/>
    <p:sldId id="313" r:id="rId93"/>
    <p:sldId id="314" r:id="rId94"/>
    <p:sldId id="315" r:id="rId95"/>
    <p:sldId id="316" r:id="rId96"/>
    <p:sldId id="359" r:id="rId97"/>
    <p:sldId id="317" r:id="rId9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0506"/>
  </p:normalViewPr>
  <p:slideViewPr>
    <p:cSldViewPr snapToGrid="0" snapToObjects="1">
      <p:cViewPr varScale="1">
        <p:scale>
          <a:sx n="44" d="100"/>
          <a:sy n="44" d="100"/>
        </p:scale>
        <p:origin x="-20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4103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Alternates</a:t>
            </a:r>
            <a:r>
              <a:rPr lang="en-US" baseline="0" dirty="0" smtClean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tries</a:t>
            </a:r>
            <a:r>
              <a:rPr lang="en-US" baseline="0" dirty="0" smtClean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09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874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How would they define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Ways of organizing related</a:t>
            </a:r>
            <a:r>
              <a:rPr lang="en-US" sz="1466" baseline="0" dirty="0" smtClean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&gt;&gt;&gt; means interpreter right?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let's get push again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if you had an</a:t>
            </a:r>
            <a:r>
              <a:rPr lang="en-US" baseline="0" dirty="0" smtClean="0"/>
              <a:t> error, check to make sure you have all the variables you expect in both your interpreter and your files.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Keys </a:t>
            </a:r>
            <a:r>
              <a:rPr lang="en-US" dirty="0" smtClean="0"/>
              <a:t>are overwritten if you use</a:t>
            </a:r>
            <a:r>
              <a:rPr lang="en-US" baseline="0" dirty="0" smtClean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With duck typed languages we assume that the</a:t>
            </a:r>
            <a:r>
              <a:rPr lang="en-US" sz="1466" baseline="0" dirty="0" smtClean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Extra – </a:t>
            </a:r>
            <a:r>
              <a:rPr lang="en-US" dirty="0" err="1" smtClean="0"/>
              <a:t>your_vegetables</a:t>
            </a:r>
            <a:r>
              <a:rPr lang="en-US" dirty="0" smtClean="0"/>
              <a:t> = vegetables – </a:t>
            </a:r>
            <a:r>
              <a:rPr lang="en-US" dirty="0" err="1" smtClean="0"/>
              <a:t>my_vegetables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Translation </a:t>
            </a:r>
            <a:r>
              <a:rPr lang="mr-IN" sz="1466" dirty="0" smtClean="0"/>
              <a:t>–</a:t>
            </a:r>
            <a:r>
              <a:rPr lang="en-US" sz="1466" dirty="0" smtClean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1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docs.python.org/3/library/stdtypes.html%23string-methods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3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tutorialspoint.com/python/python_basic_operators.htm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become defined by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rather than ability. </a:t>
            </a:r>
            <a:r>
              <a:rPr lang="en-US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only narrow &amp; exclude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people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 so create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.”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</a:t>
            </a:r>
            <a:r>
              <a:rPr lang="en-US" i="1" dirty="0" smtClean="0"/>
              <a:t>your</a:t>
            </a:r>
            <a:r>
              <a:rPr lang="en-US" dirty="0" smtClean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</a:t>
            </a:r>
            <a:r>
              <a:rPr lang="en" sz="2500" dirty="0" smtClean="0"/>
              <a:t>activity</a:t>
            </a:r>
            <a:endParaRPr lang="en-US" sz="2500" dirty="0" smtClean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Compressing files</a:t>
            </a: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Python </a:t>
            </a:r>
            <a:r>
              <a:rPr lang="en" sz="3600" dirty="0" smtClean="0"/>
              <a:t>is </a:t>
            </a:r>
            <a:r>
              <a:rPr lang="en" sz="3600" dirty="0"/>
              <a:t>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L</a:t>
            </a:r>
            <a:r>
              <a:rPr lang="en" sz="3600" dirty="0" err="1" smtClean="0"/>
              <a:t>ibraries</a:t>
            </a:r>
            <a:r>
              <a:rPr lang="en-US" sz="3600" dirty="0" smtClean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 smtClean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 smtClean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 smtClean="0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 smtClean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</a:t>
            </a:r>
            <a:r>
              <a:rPr lang="en-US" sz="3200" dirty="0" smtClean="0"/>
              <a:t>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 smtClean="0"/>
              <a:t>There </a:t>
            </a:r>
            <a:r>
              <a:rPr lang="en-US" sz="3200" dirty="0"/>
              <a:t>should be one-- and preferably only one --obvious way to do it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3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 </a:t>
            </a:r>
            <a:r>
              <a:rPr lang="en-US" sz="5500" b="0" dirty="0" smtClean="0">
                <a:solidFill>
                  <a:schemeClr val="bg1">
                    <a:lumMod val="65000"/>
                  </a:schemeClr>
                </a:solidFill>
              </a:rPr>
              <a:t>applied</a:t>
            </a:r>
            <a:endParaRPr lang="en" sz="55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655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Python is a </a:t>
            </a:r>
            <a:r>
              <a:rPr lang="en-US" sz="2800" i="1" dirty="0" smtClean="0">
                <a:solidFill>
                  <a:srgbClr val="A6A6A6"/>
                </a:solidFill>
              </a:rPr>
              <a:t>humane interface </a:t>
            </a:r>
            <a:r>
              <a:rPr lang="en-US" sz="2800" dirty="0" smtClean="0"/>
              <a:t>(many ways to do things)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Favors readability and variety over concision and perfection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But it still has clear rules for what good style is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Sometimes this makes code harder to understand, but usually it’s easier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Contrasts with a </a:t>
            </a:r>
            <a:r>
              <a:rPr lang="en-US" sz="2800" i="1" dirty="0" smtClean="0">
                <a:solidFill>
                  <a:srgbClr val="A6A6A6"/>
                </a:solidFill>
              </a:rPr>
              <a:t>minimal interface</a:t>
            </a:r>
            <a:r>
              <a:rPr lang="en-US" sz="2800" dirty="0" smtClean="0"/>
              <a:t> with one (or very few) “correct” ways to do things 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6133573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Dogma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56322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web-scale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enterprise 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 x does not 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The x framework doesn't handle this weird edge case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4" y="1685936"/>
            <a:ext cx="2971800" cy="348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2" y="968328"/>
            <a:ext cx="6643271" cy="4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</a:t>
            </a:r>
            <a:r>
              <a:rPr lang="en" sz="2500" dirty="0" smtClean="0">
                <a:solidFill>
                  <a:srgbClr val="000000"/>
                </a:solidFill>
                <a:sym typeface="Open Sans"/>
              </a:rPr>
              <a:t>write</a:t>
            </a:r>
            <a:endParaRPr lang="en-US" sz="2500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Flexible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Which to use? Complicated:</a:t>
            </a:r>
            <a:br>
              <a:rPr lang="en-US" sz="2200" dirty="0" smtClean="0"/>
            </a:br>
            <a:r>
              <a:rPr lang="en-US" sz="2200" dirty="0" smtClean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Might be reversed on your machine (High Sierra reversed them for me)</a:t>
            </a: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You can change this behavior </a:t>
            </a:r>
            <a:r>
              <a:rPr lang="mr-IN" sz="2200" dirty="0" smtClean="0"/>
              <a:t>–</a:t>
            </a:r>
            <a:r>
              <a:rPr lang="en-US" sz="2200" dirty="0" smtClean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 smtClean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  <a:endParaRPr lang="en" sz="360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 smtClean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495300" indent="-457200"/>
            <a:r>
              <a:rPr lang="en" dirty="0" smtClean="0"/>
              <a:t>Mint (Ubuntu):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/>
              <a:t>Elsewhere:</a:t>
            </a:r>
          </a:p>
          <a:p>
            <a:pPr marL="38100">
              <a:buNone/>
            </a:pP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Windows</a:t>
            </a:r>
            <a:r>
              <a:rPr lang="en" dirty="0"/>
              <a:t>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</a:t>
            </a:r>
            <a:r>
              <a:rPr lang="en" dirty="0" smtClean="0"/>
              <a:t>Python 3.3 (python3)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3600" b="1" dirty="0" smtClean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lang="en" sz="3600"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Python has </a:t>
            </a:r>
            <a:r>
              <a:rPr lang="en" dirty="0"/>
              <a:t>its own prompt </a:t>
            </a:r>
            <a:r>
              <a:rPr lang="en" dirty="0" smtClean="0"/>
              <a:t>that ends </a:t>
            </a:r>
            <a:r>
              <a:rPr lang="en" dirty="0"/>
              <a:t>with </a:t>
            </a:r>
            <a:r>
              <a:rPr lang="en" dirty="0" smtClean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endParaRPr lang="en" dirty="0">
              <a:solidFill>
                <a:srgbClr val="0E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</a:t>
            </a:r>
            <a:r>
              <a:rPr lang="en" dirty="0" smtClean="0"/>
              <a:t>Python at </a:t>
            </a:r>
            <a:r>
              <a:rPr lang="en" dirty="0"/>
              <a:t>any time or type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 smtClean="0">
                <a:solidFill>
                  <a:srgbClr val="0E72A4"/>
                </a:solidFill>
              </a:rPr>
              <a:t> </a:t>
            </a:r>
            <a:r>
              <a:rPr lang="en" dirty="0"/>
              <a:t>on its own </a:t>
            </a:r>
            <a:r>
              <a:rPr lang="en" dirty="0" smtClean="0"/>
              <a:t>line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You'll run Python from the command line, but you can't run command line commands once you're running Python. In other words…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r>
              <a:rPr lang="en-US" dirty="0" smtClean="0">
                <a:latin typeface="Menlo Regular"/>
                <a:cs typeface="Menlo Regular"/>
              </a:rPr>
              <a:t> cd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Traceback</a:t>
            </a:r>
            <a:r>
              <a:rPr lang="en-US" dirty="0">
                <a:latin typeface="Menlo Regular"/>
                <a:cs typeface="Menlo Regular"/>
              </a:rPr>
              <a:t> (most recent call last):</a:t>
            </a:r>
          </a:p>
          <a:p>
            <a:pPr lvl="0">
              <a:buNone/>
            </a:pPr>
            <a:r>
              <a:rPr lang="en-US" dirty="0">
                <a:latin typeface="Menlo Regular"/>
                <a:cs typeface="Menlo Regular"/>
              </a:rPr>
              <a:t>  File "&lt;</a:t>
            </a:r>
            <a:r>
              <a:rPr lang="en-US" dirty="0" err="1">
                <a:latin typeface="Menlo Regular"/>
                <a:cs typeface="Menlo Regular"/>
              </a:rPr>
              <a:t>stdin</a:t>
            </a:r>
            <a:r>
              <a:rPr lang="en-US" dirty="0">
                <a:latin typeface="Menlo Regular"/>
                <a:cs typeface="Menlo Regular"/>
              </a:rPr>
              <a:t>&gt;", line 1, in &lt;module&gt;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NameError</a:t>
            </a:r>
            <a:r>
              <a:rPr lang="en-US" dirty="0">
                <a:latin typeface="Menlo Regular"/>
                <a:cs typeface="Menlo Regular"/>
              </a:rPr>
              <a:t>: name 'cd' is not defined</a:t>
            </a:r>
            <a:endParaRPr lang="en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482059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  <a:endParaRPr lang="en" sz="72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dirty="0" smtClean="0"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</a:t>
            </a:r>
            <a:r>
              <a:rPr lang="en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r>
              <a:rPr lang="en-US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 smtClean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</a:t>
            </a:r>
            <a:r>
              <a:rPr lang="en" sz="3600" dirty="0" smtClean="0"/>
              <a:t>equals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–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 smtClean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to the terminal before and after!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 smtClean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 smtClean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 smtClean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int</a:t>
            </a:r>
            <a:r>
              <a:rPr lang="en-US" dirty="0" smtClean="0">
                <a:sym typeface="Open Sans"/>
              </a:rPr>
              <a:t> </a:t>
            </a: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</a:t>
            </a:r>
            <a:r>
              <a:rPr lang="en-US" dirty="0" err="1" smtClean="0">
                <a:sym typeface="Open Sans"/>
              </a:rPr>
              <a:t>s</a:t>
            </a: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 smtClean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 smtClean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</a:t>
            </a:r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rue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False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sz="23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sz="23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Single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Double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  <a:endParaRPr lang="en" sz="36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 smtClean="0"/>
              <a:t>string values to </a:t>
            </a:r>
            <a:r>
              <a:rPr lang="en" sz="3600" dirty="0" smtClean="0"/>
              <a:t>the variables</a:t>
            </a:r>
            <a:endParaRPr lang="en"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Python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There </a:t>
            </a:r>
            <a:r>
              <a:rPr lang="en" dirty="0"/>
              <a:t>are different ways to run code </a:t>
            </a:r>
            <a:r>
              <a:rPr lang="en" dirty="0" smtClean="0"/>
              <a:t>through</a:t>
            </a:r>
            <a:r>
              <a:rPr lang="en-US" dirty="0" smtClean="0"/>
              <a:t> Python</a:t>
            </a:r>
            <a:endParaRPr lang="en-US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So far we used the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Python interpreter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+  it's quick! Allows us to step through large problems step by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- no way to save your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variables, classes, etc. </a:t>
            </a:r>
            <a:r>
              <a:rPr lang="en-US" dirty="0">
                <a:latin typeface="Open Sans"/>
                <a:ea typeface="Open Sans"/>
                <a:cs typeface="Open Sans"/>
              </a:rPr>
              <a:t>Requires you to go through step by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step.</a:t>
            </a:r>
          </a:p>
        </p:txBody>
      </p:sp>
    </p:spTree>
    <p:extLst>
      <p:ext uri="{BB962C8B-B14F-4D97-AF65-F5344CB8AC3E}">
        <p14:creationId xmlns:p14="http://schemas.microsoft.com/office/powerpoint/2010/main" val="321214598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</a:t>
            </a:r>
            <a:r>
              <a:rPr lang="en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code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Why use a file? What's different from </a:t>
            </a:r>
            <a:r>
              <a:rPr lang="en-US" dirty="0" smtClean="0"/>
              <a:t>running in the python interpreter</a:t>
            </a:r>
            <a:r>
              <a:rPr lang="en" dirty="0" smtClean="0"/>
              <a:t>?</a:t>
            </a:r>
            <a:endParaRPr lang="en-US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Answer: you can save your progress and build up complicated projects. </a:t>
            </a:r>
            <a:endParaRPr lang="en" dirty="0"/>
          </a:p>
          <a:p>
            <a:pPr marL="457200" lvl="0" indent="-419100">
              <a:lnSpc>
                <a:spcPct val="120000"/>
              </a:lnSpc>
            </a:pPr>
            <a:r>
              <a:rPr lang="en" b="1" dirty="0"/>
              <a:t>Note</a:t>
            </a:r>
            <a:r>
              <a:rPr lang="en" dirty="0"/>
              <a:t>: the directory your terminal is currently in is your </a:t>
            </a:r>
            <a:r>
              <a:rPr lang="en" b="1" i="1" dirty="0">
                <a:solidFill>
                  <a:srgbClr val="666666"/>
                </a:solidFill>
              </a:rPr>
              <a:t>working </a:t>
            </a:r>
            <a:r>
              <a:rPr lang="en" b="1" i="1" dirty="0" smtClean="0">
                <a:solidFill>
                  <a:srgbClr val="666666"/>
                </a:solidFill>
              </a:rPr>
              <a:t>directory</a:t>
            </a:r>
            <a:r>
              <a:rPr lang="en-US" b="1" i="1" dirty="0" smtClean="0">
                <a:solidFill>
                  <a:srgbClr val="666666"/>
                </a:solidFill>
              </a:rPr>
              <a:t>. </a:t>
            </a:r>
            <a:r>
              <a:rPr lang="en-US" dirty="0" smtClean="0"/>
              <a:t>You have to know where you are.</a:t>
            </a:r>
            <a:endParaRPr lang="en" b="1" i="1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869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In Practice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You will very often switch back and forth between the interpreter and a persistent Python file.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This allows you to test while also building on your progress as you go.</a:t>
            </a:r>
          </a:p>
        </p:txBody>
      </p:sp>
    </p:spTree>
    <p:extLst>
      <p:ext uri="{BB962C8B-B14F-4D97-AF65-F5344CB8AC3E}">
        <p14:creationId xmlns:p14="http://schemas.microsoft.com/office/powerpoint/2010/main" val="17962215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/>
          </p:nvPr>
        </p:nvSpPr>
        <p:spPr>
          <a:xfrm>
            <a:off x="588264" y="3216515"/>
            <a:ext cx="7772400" cy="30505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Your Own Command Line Program</a:t>
            </a:r>
          </a:p>
        </p:txBody>
      </p:sp>
    </p:spTree>
    <p:extLst>
      <p:ext uri="{BB962C8B-B14F-4D97-AF65-F5344CB8AC3E}">
        <p14:creationId xmlns:p14="http://schemas.microsoft.com/office/powerpoint/2010/main" val="35973611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Create a file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hello.py</a:t>
            </a:r>
            <a:r>
              <a:rPr lang="en" dirty="0" smtClean="0"/>
              <a:t> </a:t>
            </a:r>
            <a:r>
              <a:rPr lang="en" dirty="0"/>
              <a:t>and </a:t>
            </a:r>
            <a:r>
              <a:rPr lang="en-US" dirty="0" smtClean="0"/>
              <a:t>add </a:t>
            </a:r>
            <a:r>
              <a:rPr lang="en" dirty="0" smtClean="0"/>
              <a:t>the </a:t>
            </a:r>
            <a:r>
              <a:rPr lang="en" dirty="0"/>
              <a:t>following </a:t>
            </a:r>
            <a:r>
              <a:rPr lang="en" dirty="0" smtClean="0"/>
              <a:t>code</a:t>
            </a:r>
            <a:r>
              <a:rPr lang="en-US" dirty="0" smtClean="0"/>
              <a:t> to it using a text </a:t>
            </a:r>
            <a:r>
              <a:rPr lang="en-US" dirty="0" smtClean="0"/>
              <a:t>editor (Atom).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rint("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</a:t>
            </a:r>
            <a:r>
              <a:rPr lang="en" dirty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, World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!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“)</a:t>
            </a:r>
            <a:endParaRPr lang="en"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run </a:t>
            </a:r>
            <a:r>
              <a:rPr lang="en" dirty="0" smtClean="0">
                <a:solidFill>
                  <a:srgbClr val="000000"/>
                </a:solidFill>
              </a:rPr>
              <a:t>it</a:t>
            </a:r>
            <a:r>
              <a:rPr lang="en-US" dirty="0" smtClean="0">
                <a:solidFill>
                  <a:srgbClr val="000000"/>
                </a:solidFill>
              </a:rPr>
              <a:t> (keep in mind you have to quit the Python interpreter to run this in the good old command line way)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7484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Test out another line of code in the interpreter.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print("Hi it's me again!")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</a:t>
            </a:r>
            <a:r>
              <a:rPr lang="en-US" dirty="0" smtClean="0">
                <a:solidFill>
                  <a:srgbClr val="000000"/>
                </a:solidFill>
              </a:rPr>
              <a:t>add that line to your Python file. Save and run.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5079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/>
            <a:r>
              <a:rPr lang="en-US" dirty="0" smtClean="0"/>
              <a:t>The Python interpreter is its own world.</a:t>
            </a:r>
          </a:p>
          <a:p>
            <a:pPr marL="457200" indent="-457200"/>
            <a:r>
              <a:rPr lang="en-US" dirty="0" smtClean="0"/>
              <a:t>In fact, you can have multiple different tabs open in </a:t>
            </a:r>
            <a:r>
              <a:rPr lang="en-US" dirty="0" err="1" smtClean="0"/>
              <a:t>iTerm</a:t>
            </a:r>
            <a:r>
              <a:rPr lang="en-US" dirty="0" smtClean="0"/>
              <a:t>, each with their own Python instances running.</a:t>
            </a:r>
            <a:endParaRPr lang="en-US" dirty="0"/>
          </a:p>
          <a:p>
            <a:pPr marL="457200" indent="-457200"/>
            <a:r>
              <a:rPr lang="en-US" dirty="0" smtClean="0"/>
              <a:t>They won't know anything about one another </a:t>
            </a:r>
            <a:r>
              <a:rPr lang="mr-IN" dirty="0" smtClean="0"/>
              <a:t>–</a:t>
            </a:r>
            <a:r>
              <a:rPr lang="en-US" dirty="0" smtClean="0"/>
              <a:t> variable names and data only exist internal to a Python instance or file.</a:t>
            </a:r>
          </a:p>
          <a:p>
            <a:pPr marL="457200" indent="-457200"/>
            <a:r>
              <a:rPr lang="en-US" dirty="0" smtClean="0"/>
              <a:t>So if you run into problems, ask:</a:t>
            </a:r>
            <a:r>
              <a:rPr lang="en-US" dirty="0"/>
              <a:t> </a:t>
            </a:r>
            <a:r>
              <a:rPr lang="en-US" dirty="0" smtClean="0"/>
              <a:t>am I where I need to be? Does Python know what I expect it to know?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997212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it?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Add your new Python program to your </a:t>
            </a:r>
            <a:r>
              <a:rPr lang="en-US" dirty="0" err="1" smtClean="0"/>
              <a:t>GitHub</a:t>
            </a:r>
            <a:r>
              <a:rPr lang="en-US" dirty="0" smtClean="0"/>
              <a:t>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1. </a:t>
            </a:r>
            <a:r>
              <a:rPr lang="en-US" dirty="0" err="1" smtClean="0"/>
              <a:t>git</a:t>
            </a:r>
            <a:r>
              <a:rPr lang="en-US" dirty="0" smtClean="0"/>
              <a:t> add filename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2. </a:t>
            </a:r>
            <a:r>
              <a:rPr lang="en-US" dirty="0" err="1" smtClean="0"/>
              <a:t>git</a:t>
            </a:r>
            <a:r>
              <a:rPr lang="en-US" dirty="0" smtClean="0"/>
              <a:t> commit -m 'Snazzy message'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3. 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4. add the link to your html page.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5. repeat the </a:t>
            </a:r>
            <a:r>
              <a:rPr lang="en-US" dirty="0" err="1" smtClean="0"/>
              <a:t>git</a:t>
            </a:r>
            <a:r>
              <a:rPr lang="en-US" dirty="0" smtClean="0"/>
              <a:t> steps for your </a:t>
            </a:r>
            <a:r>
              <a:rPr lang="en-US" dirty="0" err="1" smtClean="0"/>
              <a:t>index.html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From Now On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We will move back and forth b/w the interpreter and Python files. </a:t>
            </a:r>
            <a:endParaRPr lang="en-US" sz="2500" dirty="0"/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Keep in mind that &gt;&gt;&gt; means you're in the interpreter.</a:t>
            </a:r>
            <a:endParaRPr lang="en-US" sz="2500" dirty="0"/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You'll need to switch back and forth between the two. I recommend keeping a Python interpreter open, a command line tab open, and a text editor open where you're writing files.</a:t>
            </a:r>
            <a:endParaRPr lang="en-US" sz="2500" dirty="0" smtClean="0"/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Many files are a good thing!</a:t>
            </a:r>
          </a:p>
        </p:txBody>
      </p:sp>
    </p:spTree>
    <p:extLst>
      <p:ext uri="{BB962C8B-B14F-4D97-AF65-F5344CB8AC3E}">
        <p14:creationId xmlns:p14="http://schemas.microsoft.com/office/powerpoint/2010/main" val="13493411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 smtClean="0"/>
              <a:t>integers</a:t>
            </a:r>
            <a:endParaRPr lang="en" b="1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 smtClean="0"/>
              <a:t>)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  <a:endParaRPr lang="en" dirty="0">
              <a:solidFill>
                <a:srgbClr val="0E72A4"/>
              </a:solidFill>
              <a:latin typeface="Menlo Regular"/>
              <a:ea typeface="Open Sans"/>
              <a:cs typeface="Menlo Regular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50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(interpreter)</a:t>
            </a:r>
            <a:endParaRPr lang="en" sz="50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</a:t>
            </a:r>
            <a:r>
              <a:rPr lang="en" dirty="0" smtClean="0"/>
              <a:t>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Now do the same in Python 2.7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How are the results different?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Create </a:t>
            </a:r>
            <a:r>
              <a:rPr lang="en" dirty="0"/>
              <a:t>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 smtClean="0">
                <a:solidFill>
                  <a:schemeClr val="bg2"/>
                </a:solidFill>
              </a:rPr>
              <a:t>quotient </a:t>
            </a:r>
            <a:r>
              <a:rPr lang="en" sz="3600" dirty="0">
                <a:solidFill>
                  <a:schemeClr val="bg2"/>
                </a:solidFill>
              </a:rPr>
              <a:t>= 0 ?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Do the same work in a new file and save.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Add </a:t>
            </a:r>
            <a:r>
              <a:rPr lang="en-US" sz="3600" dirty="0" smtClean="0"/>
              <a:t>your new file to your growing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600" dirty="0"/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Remember the steps?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 smtClean="0"/>
              <a:t>List</a:t>
            </a:r>
            <a:r>
              <a:rPr lang="en" dirty="0" smtClean="0"/>
              <a:t>, </a:t>
            </a:r>
            <a:r>
              <a:rPr lang="en" b="1" dirty="0" smtClean="0"/>
              <a:t>Dictionary</a:t>
            </a:r>
            <a:endParaRPr lang="en" b="1" dirty="0"/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list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indexing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 smtClean="0">
                <a:latin typeface="Open Sans"/>
                <a:ea typeface="Open Sans"/>
                <a:cs typeface="Open Sans"/>
              </a:rPr>
              <a:t>st methods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dict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indexing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list is a collection of things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list is </a:t>
            </a:r>
            <a:r>
              <a:rPr lang="en" dirty="0"/>
              <a:t>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</a:t>
            </a:r>
            <a:r>
              <a:rPr lang="en" dirty="0"/>
              <a:t>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endParaRPr lang="en" sz="24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 a file)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</a:t>
            </a:r>
            <a:r>
              <a:rPr lang="en" dirty="0" smtClean="0"/>
              <a:t>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</a:t>
            </a:r>
            <a:r>
              <a:rPr lang="en" dirty="0" smtClean="0"/>
              <a:t>the list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5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88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Items are </a:t>
            </a:r>
            <a:r>
              <a:rPr lang="en" dirty="0">
                <a:latin typeface="Open Sans"/>
                <a:ea typeface="Open Sans"/>
                <a:cs typeface="Open Sans"/>
              </a:rPr>
              <a:t>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item can </a:t>
            </a:r>
            <a:r>
              <a:rPr lang="en" dirty="0">
                <a:latin typeface="Open Sans"/>
                <a:ea typeface="Open Sans"/>
                <a:cs typeface="Open Sans"/>
              </a:rPr>
              <a:t>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Python starts </a:t>
            </a:r>
            <a:r>
              <a:rPr lang="en" dirty="0">
                <a:latin typeface="Open Sans"/>
                <a:ea typeface="Open Sans"/>
                <a:cs typeface="Open Sans"/>
              </a:rPr>
              <a:t>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68" y="575074"/>
            <a:ext cx="5822665" cy="57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</a:t>
            </a:r>
            <a:r>
              <a:rPr lang="en" dirty="0" smtClean="0"/>
              <a:t>a dict, </a:t>
            </a:r>
            <a:r>
              <a:rPr lang="en" dirty="0"/>
              <a:t>we can </a:t>
            </a:r>
            <a:r>
              <a:rPr lang="en" dirty="0" smtClean="0"/>
              <a:t>associate an </a:t>
            </a:r>
            <a:r>
              <a:rPr lang="en" dirty="0" smtClean="0">
                <a:solidFill>
                  <a:srgbClr val="7F7F7F"/>
                </a:solidFill>
              </a:rPr>
              <a:t>item</a:t>
            </a:r>
            <a:r>
              <a:rPr lang="en" dirty="0" smtClean="0"/>
              <a:t> with another value instead </a:t>
            </a:r>
            <a:r>
              <a:rPr lang="en" dirty="0"/>
              <a:t>of </a:t>
            </a:r>
            <a:r>
              <a:rPr lang="en" dirty="0" smtClean="0"/>
              <a:t>just a </a:t>
            </a:r>
            <a:r>
              <a:rPr lang="en" dirty="0"/>
              <a:t>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is </a:t>
            </a:r>
            <a:r>
              <a:rPr lang="en" dirty="0"/>
              <a:t>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 member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</a:t>
            </a:r>
            <a:r>
              <a:rPr lang="en" dirty="0" smtClean="0"/>
              <a:t>dictionary:</a:t>
            </a:r>
            <a:endParaRPr lang="en-US" dirty="0" smtClean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 smtClean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Items </a:t>
            </a:r>
            <a:r>
              <a:rPr lang="en-US" b="1" dirty="0" smtClean="0"/>
              <a:t>not</a:t>
            </a:r>
            <a:r>
              <a:rPr lang="en-US" dirty="0" smtClean="0"/>
              <a:t> stored in any order.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 smtClean="0"/>
              <a:t> (a colon) </a:t>
            </a:r>
            <a:r>
              <a:rPr lang="en" dirty="0"/>
              <a:t>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"Virginia", "MD" =&gt; "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"}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</a:t>
            </a:r>
            <a:r>
              <a:rPr lang="en" dirty="0" smtClean="0"/>
              <a:t>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 smtClean="0">
                <a:latin typeface="Open Sans"/>
                <a:ea typeface="Open Sans"/>
                <a:cs typeface="Open Sans"/>
              </a:rPr>
              <a:t>brackets</a:t>
            </a:r>
            <a:endParaRPr lang="en" b="1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smtClean="0">
                <a:solidFill>
                  <a:srgbClr val="0E72A4"/>
                </a:solidFill>
              </a:rPr>
              <a:t>instructors = ["Brandon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, 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Ethan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</a:t>
            </a: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</a:t>
            </a:r>
            <a:r>
              <a:rPr lang="en-US" dirty="0" smtClean="0">
                <a:solidFill>
                  <a:srgbClr val="0E72A4"/>
                </a:solidFill>
              </a:rPr>
              <a:t> </a:t>
            </a:r>
            <a:r>
              <a:rPr lang="en-US" dirty="0" err="1" smtClean="0">
                <a:solidFill>
                  <a:srgbClr val="0E72A4"/>
                </a:solidFill>
              </a:rPr>
              <a:t>instructors.append</a:t>
            </a:r>
            <a:r>
              <a:rPr lang="en-US" dirty="0" smtClean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 smtClean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err="1" smtClean="0">
                <a:solidFill>
                  <a:srgbClr val="0E72A4"/>
                </a:solidFill>
              </a:rPr>
              <a:t>my_info</a:t>
            </a:r>
            <a:r>
              <a:rPr lang="en-US" dirty="0" smtClean="0">
                <a:solidFill>
                  <a:srgbClr val="0E72A4"/>
                </a:solidFill>
              </a:rPr>
              <a:t>["</a:t>
            </a:r>
            <a:r>
              <a:rPr lang="en-US" dirty="0" err="1" smtClean="0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 </a:t>
            </a:r>
            <a:r>
              <a:rPr lang="en-US" dirty="0">
                <a:solidFill>
                  <a:srgbClr val="0E72A4"/>
                </a:solidFill>
              </a:rPr>
              <a:t>= </a:t>
            </a:r>
            <a:r>
              <a:rPr lang="en-US" dirty="0" smtClean="0">
                <a:solidFill>
                  <a:srgbClr val="0E72A4"/>
                </a:solidFill>
              </a:rPr>
              <a:t>"Tony"</a:t>
            </a:r>
            <a:endParaRPr lang="en-US" dirty="0">
              <a:solidFill>
                <a:srgbClr val="0E7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</a:t>
            </a:r>
            <a:r>
              <a:rPr lang="en" dirty="0" smtClean="0"/>
              <a:t>dict and </a:t>
            </a:r>
            <a:r>
              <a:rPr lang="en" dirty="0"/>
              <a:t>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 smtClean="0"/>
              <a:t>. </a:t>
            </a:r>
            <a:r>
              <a:rPr lang="en" dirty="0"/>
              <a:t>What happens?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dictionaries) </a:t>
            </a:r>
            <a:r>
              <a:rPr lang="en" dirty="0">
                <a:latin typeface="Open Sans"/>
                <a:ea typeface="Open Sans"/>
                <a:cs typeface="Open Sans"/>
              </a:rPr>
              <a:t>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str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Each </a:t>
            </a:r>
            <a:r>
              <a:rPr lang="en" dirty="0"/>
              <a:t>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latin typeface="Open Sans"/>
                <a:ea typeface="Open Sans"/>
                <a:cs typeface="Open Sans"/>
                <a:hlinkClick r:id="rId3"/>
              </a:rPr>
              <a:t>docs.python.org/3/library/stdtypes.html#string-methods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 smtClean="0"/>
              <a:t>it </a:t>
            </a:r>
            <a:r>
              <a:rPr lang="en" dirty="0" smtClean="0"/>
              <a:t>the </a:t>
            </a:r>
            <a:r>
              <a:rPr lang="en" dirty="0"/>
              <a:t>value </a:t>
            </a:r>
            <a:r>
              <a:rPr lang="en" dirty="0" smtClean="0"/>
              <a:t>“Python is </a:t>
            </a:r>
            <a:r>
              <a:rPr lang="en" dirty="0"/>
              <a:t>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</a:t>
            </a:r>
            <a:r>
              <a:rPr lang="en" dirty="0" smtClean="0"/>
              <a:t>“PYTHON IS COOL" </a:t>
            </a:r>
            <a:r>
              <a:rPr lang="en" dirty="0"/>
              <a:t>and assign it to another variable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 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 smtClean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7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 smtClean="0"/>
              <a:t> </a:t>
            </a:r>
            <a:r>
              <a:rPr lang="en" dirty="0"/>
              <a:t>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  <a:endParaRPr lang="en" sz="2400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alse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0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/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33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</a:t>
            </a:r>
            <a:r>
              <a:rPr lang="en" dirty="0" smtClean="0">
                <a:solidFill>
                  <a:schemeClr val="bg2"/>
                </a:solidFill>
              </a:rPr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 smtClean="0"/>
              <a:t> list, </a:t>
            </a: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</a:t>
            </a:r>
            <a:r>
              <a:rPr lang="en" dirty="0" smtClean="0"/>
              <a:t>lists to </a:t>
            </a:r>
            <a:r>
              <a:rPr lang="en" dirty="0"/>
              <a:t>create a new </a:t>
            </a:r>
            <a:r>
              <a:rPr lang="en-US" dirty="0" smtClean="0"/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  <a:endParaRPr lang="en-US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vegetables=[</a:t>
            </a:r>
            <a:r>
              <a:rPr lang="en-US" dirty="0"/>
              <a:t>'</a:t>
            </a:r>
            <a:r>
              <a:rPr lang="en-US" dirty="0" smtClean="0"/>
              <a:t>here’,       '</a:t>
            </a:r>
            <a:r>
              <a:rPr lang="en-US" dirty="0" err="1" smtClean="0"/>
              <a:t>are’,'</a:t>
            </a:r>
            <a:r>
              <a:rPr lang="en-US" dirty="0" err="1"/>
              <a:t>my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/>
              <a:t>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Keep things regular and neat.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then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assignment (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  <a:endParaRPr lang="en" sz="2200" b="0" dirty="0">
              <a:solidFill>
                <a:srgbClr val="0E7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</a:t>
            </a:r>
            <a:r>
              <a:rPr lang="en" sz="2200" dirty="0" smtClean="0">
                <a:cs typeface="Menlo Regular"/>
                <a:sym typeface="Open Sans"/>
              </a:rPr>
              <a:t>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equal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</a:t>
            </a:r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www.tutorialspoint.com/python/python_basic_operators.htm</a:t>
            </a:r>
            <a:endParaRPr lang="en-US" sz="2000" b="1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 smtClean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[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</a:t>
            </a:r>
            <a:r>
              <a:rPr lang="en" sz="2400" dirty="0" smtClean="0">
                <a:solidFill>
                  <a:srgbClr val="000000"/>
                </a:solidFill>
              </a:rPr>
              <a:t>dictionary!), </a:t>
            </a:r>
            <a:r>
              <a:rPr lang="en" sz="2400" dirty="0">
                <a:solidFill>
                  <a:srgbClr val="000000"/>
                </a:solidFill>
              </a:rPr>
              <a:t>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VA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200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30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 smtClean="0">
                <a:solidFill>
                  <a:srgbClr val="0000FF"/>
                </a:solidFill>
                <a:sym typeface="Open Sans"/>
              </a:rPr>
              <a:t>https</a:t>
            </a:r>
            <a:r>
              <a:rPr lang="en" sz="2400" u="sng" dirty="0">
                <a:solidFill>
                  <a:srgbClr val="0000FF"/>
                </a:solidFill>
                <a:sym typeface="Open Sans"/>
              </a:rPr>
              <a:t>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3204</Words>
  <Application>Microsoft Macintosh PowerPoint</Application>
  <PresentationFormat>On-screen Show (4:3)</PresentationFormat>
  <Paragraphs>595</Paragraphs>
  <Slides>96</Slides>
  <Notes>87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98" baseType="lpstr"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Python Philosophy: applied</vt:lpstr>
      <vt:lpstr>Dogma</vt:lpstr>
      <vt:lpstr>PowerPoint Presentation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Running Python</vt:lpstr>
      <vt:lpstr>Running code</vt:lpstr>
      <vt:lpstr>In Practice</vt:lpstr>
      <vt:lpstr>Your Own Command Line Program</vt:lpstr>
      <vt:lpstr>Hello World</vt:lpstr>
      <vt:lpstr>Hello World 2</vt:lpstr>
      <vt:lpstr>Hello World 2</vt:lpstr>
      <vt:lpstr>Git it?</vt:lpstr>
      <vt:lpstr>From Now On</vt:lpstr>
      <vt:lpstr>Numbers</vt:lpstr>
      <vt:lpstr>Numbers</vt:lpstr>
      <vt:lpstr>Numbers</vt:lpstr>
      <vt:lpstr>Exercise (interpreter)</vt:lpstr>
      <vt:lpstr>An answer</vt:lpstr>
      <vt:lpstr>Git it</vt:lpstr>
      <vt:lpstr>Collections  </vt:lpstr>
      <vt:lpstr>Collections</vt:lpstr>
      <vt:lpstr>List</vt:lpstr>
      <vt:lpstr>Exercise (in a file)</vt:lpstr>
      <vt:lpstr>PowerPoint Presentation</vt:lpstr>
      <vt:lpstr>List</vt:lpstr>
      <vt:lpstr>Exercise</vt:lpstr>
      <vt:lpstr>PowerPoint Presentation</vt:lpstr>
      <vt:lpstr>Dictionary</vt:lpstr>
      <vt:lpstr>Dict Syntax</vt:lpstr>
      <vt:lpstr>Exercise</vt:lpstr>
      <vt:lpstr>PowerPoint Presentation</vt:lpstr>
      <vt:lpstr>Dict Indexing</vt:lpstr>
      <vt:lpstr>Add A Key</vt:lpstr>
      <vt:lpstr>Exercise</vt:lpstr>
      <vt:lpstr>PowerPoint Presentation</vt:lpstr>
      <vt:lpstr>Methods</vt:lpstr>
      <vt:lpstr>Exercise</vt:lpstr>
      <vt:lpstr>PowerPoint Presentation</vt:lpstr>
      <vt:lpstr>Booleans</vt:lpstr>
      <vt:lpstr>Exercise</vt:lpstr>
      <vt:lpstr>PowerPoint Presentation</vt:lpstr>
      <vt:lpstr>Sometimes there is a problem...</vt:lpstr>
      <vt:lpstr>Casting to appropriate type</vt:lpstr>
      <vt:lpstr>Operators: do stuff with objects</vt:lpstr>
      <vt:lpstr>Exercises</vt:lpstr>
      <vt:lpstr>PowerPoint Presentation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PowerPoint Presentation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Brandon Walsh</cp:lastModifiedBy>
  <cp:revision>150</cp:revision>
  <dcterms:modified xsi:type="dcterms:W3CDTF">2018-05-30T20:07:43Z</dcterms:modified>
</cp:coreProperties>
</file>